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4"/>
  </p:sldMasterIdLst>
  <p:notesMasterIdLst>
    <p:notesMasterId r:id="rId25"/>
  </p:notesMasterIdLst>
  <p:sldIdLst>
    <p:sldId id="283" r:id="rId5"/>
    <p:sldId id="282" r:id="rId6"/>
    <p:sldId id="258" r:id="rId7"/>
    <p:sldId id="279" r:id="rId8"/>
    <p:sldId id="284" r:id="rId9"/>
    <p:sldId id="269" r:id="rId10"/>
    <p:sldId id="270" r:id="rId11"/>
    <p:sldId id="263" r:id="rId12"/>
    <p:sldId id="275" r:id="rId13"/>
    <p:sldId id="271" r:id="rId14"/>
    <p:sldId id="288" r:id="rId15"/>
    <p:sldId id="286" r:id="rId16"/>
    <p:sldId id="272" r:id="rId17"/>
    <p:sldId id="273" r:id="rId18"/>
    <p:sldId id="274" r:id="rId19"/>
    <p:sldId id="287" r:id="rId20"/>
    <p:sldId id="276" r:id="rId21"/>
    <p:sldId id="278" r:id="rId22"/>
    <p:sldId id="267" r:id="rId23"/>
    <p:sldId id="268" r:id="rId24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6600"/>
    <a:srgbClr val="00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A54862-AA51-4369-970C-CC699415FFBA}" v="91" dt="2021-05-03T14:22:34.4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9" autoAdjust="0"/>
    <p:restoredTop sz="99588" autoAdjust="0"/>
  </p:normalViewPr>
  <p:slideViewPr>
    <p:cSldViewPr>
      <p:cViewPr varScale="1">
        <p:scale>
          <a:sx n="114" d="100"/>
          <a:sy n="114" d="100"/>
        </p:scale>
        <p:origin x="144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726E941-5625-4A46-B945-B086278B4F3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26E941-5625-4A46-B945-B086278B4F3B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5760" cy="535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3147"/>
              <a:ext cx="5760" cy="1173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152400" y="314325"/>
            <a:ext cx="847725" cy="6543675"/>
            <a:chOff x="96" y="198"/>
            <a:chExt cx="534" cy="4122"/>
          </a:xfrm>
        </p:grpSpPr>
        <p:sp>
          <p:nvSpPr>
            <p:cNvPr id="8" name="AutoShape 11"/>
            <p:cNvSpPr>
              <a:spLocks noChangeArrowheads="1"/>
            </p:cNvSpPr>
            <p:nvPr/>
          </p:nvSpPr>
          <p:spPr bwMode="auto">
            <a:xfrm rot="5400000" flipH="1">
              <a:off x="82" y="1995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" name="AutoShape 12"/>
            <p:cNvSpPr>
              <a:spLocks noChangeArrowheads="1"/>
            </p:cNvSpPr>
            <p:nvPr/>
          </p:nvSpPr>
          <p:spPr bwMode="auto">
            <a:xfrm rot="5400000" flipH="1">
              <a:off x="82" y="258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" name="AutoShape 13"/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" name="AutoShape 14"/>
            <p:cNvSpPr>
              <a:spLocks noChangeArrowheads="1"/>
            </p:cNvSpPr>
            <p:nvPr/>
          </p:nvSpPr>
          <p:spPr bwMode="auto">
            <a:xfrm rot="5400000" flipH="1">
              <a:off x="83" y="3775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" name="AutoShape 15"/>
            <p:cNvSpPr>
              <a:spLocks noChangeArrowheads="1"/>
            </p:cNvSpPr>
            <p:nvPr/>
          </p:nvSpPr>
          <p:spPr bwMode="auto">
            <a:xfrm rot="5400000" flipH="1">
              <a:off x="82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" name="AutoShape 16"/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" name="AutoShape 17"/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441325" y="0"/>
            <a:ext cx="276225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 flipH="1">
            <a:off x="547688" y="2717800"/>
            <a:ext cx="8596312" cy="254000"/>
          </a:xfrm>
          <a:prstGeom prst="homePlate">
            <a:avLst>
              <a:gd name="adj" fmla="val 58913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433388" y="2697163"/>
            <a:ext cx="295275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463550" y="2700338"/>
            <a:ext cx="161925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9236075" y="2697163"/>
            <a:ext cx="304800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484188" y="2760663"/>
            <a:ext cx="875188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grpSp>
        <p:nvGrpSpPr>
          <p:cNvPr id="21" name="Group 24"/>
          <p:cNvGrpSpPr>
            <a:grpSpLocks/>
          </p:cNvGrpSpPr>
          <p:nvPr/>
        </p:nvGrpSpPr>
        <p:grpSpPr bwMode="auto">
          <a:xfrm>
            <a:off x="150813" y="0"/>
            <a:ext cx="849312" cy="6858000"/>
            <a:chOff x="95" y="0"/>
            <a:chExt cx="535" cy="4320"/>
          </a:xfrm>
        </p:grpSpPr>
        <p:sp>
          <p:nvSpPr>
            <p:cNvPr id="22" name="AutoShape 25"/>
            <p:cNvSpPr>
              <a:spLocks noChangeArrowheads="1"/>
            </p:cNvSpPr>
            <p:nvPr/>
          </p:nvSpPr>
          <p:spPr bwMode="auto">
            <a:xfrm rot="-5400000">
              <a:off x="82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3" name="AutoShape 26"/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4" name="AutoShape 27"/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5" name="AutoShape 28"/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6" name="AutoShape 29"/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7" name="AutoShape 30"/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8" name="Freeform 31"/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66"/>
                </a:cxn>
                <a:cxn ang="0">
                  <a:pos x="532" y="465"/>
                </a:cxn>
                <a:cxn ang="0">
                  <a:pos x="532" y="201"/>
                </a:cxn>
                <a:cxn ang="0">
                  <a:pos x="172" y="0"/>
                </a:cxn>
                <a:cxn ang="0">
                  <a:pos x="1" y="0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9" name="Freeform 32"/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/>
              <a:ahLst/>
              <a:cxnLst>
                <a:cxn ang="0">
                  <a:pos x="457" y="260"/>
                </a:cxn>
                <a:cxn ang="0">
                  <a:pos x="1" y="0"/>
                </a:cxn>
                <a:cxn ang="0">
                  <a:pos x="0" y="264"/>
                </a:cxn>
                <a:cxn ang="0">
                  <a:pos x="457" y="260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295400" y="1524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 du masque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30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2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C591841-9DBC-4A92-939D-3A7F1F21D8D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7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50568-B9F8-4988-A7CD-3E4D67C9690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7000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48500" y="419100"/>
            <a:ext cx="1943100" cy="57404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19200" y="419100"/>
            <a:ext cx="5676900" cy="57404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92C68-6A85-4D40-BF98-DA9A859B8C2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7000"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1219200" y="419100"/>
            <a:ext cx="77724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219200" y="2044700"/>
            <a:ext cx="3810000" cy="1981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181600" y="2044700"/>
            <a:ext cx="3810000" cy="1981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1219200" y="4178300"/>
            <a:ext cx="3810000" cy="1981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81600" y="4178300"/>
            <a:ext cx="3810000" cy="1981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B4B21-CF2C-4000-BC72-1F002800C1A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7000"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419100"/>
            <a:ext cx="77724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19200" y="2044700"/>
            <a:ext cx="3810000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181600" y="2044700"/>
            <a:ext cx="3810000" cy="1981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5181600" y="4178300"/>
            <a:ext cx="3810000" cy="1981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134D8-2B73-4490-B3C5-0D1265FF4E1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7000"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1219200" y="419100"/>
            <a:ext cx="7772400" cy="57404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A51DB-4288-4D10-9835-EA3BE0563A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7000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30D42-2957-4E1A-AB8D-53B539E146A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7000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79603-E191-4819-B595-68892EA0D55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7000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19200" y="2044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81600" y="2044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36AC3-AF97-44F4-BFE4-835F907B302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7000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70A63-AC71-4805-9720-631F6E917F4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7000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0B81E-BAD8-4389-BBD5-BDC0E890495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7000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8DE74-F03D-4273-9BB1-1808DC8212E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7000"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B73CD-B2F6-4972-8221-5BFA9FCE32D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7000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5675-C3B4-45C2-8139-0561E2A11C7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7000"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4191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 du masque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0447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255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 smtClean="0">
                <a:latin typeface="Arial Narrow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6395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smtClean="0">
                <a:latin typeface="Arial Narrow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29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>
                <a:latin typeface="Arial Narrow" pitchFamily="34" charset="0"/>
              </a:defRPr>
            </a:lvl1pPr>
          </a:lstStyle>
          <a:p>
            <a:pPr>
              <a:defRPr/>
            </a:pPr>
            <a:fld id="{539441F8-154C-41E9-8D19-B390597B665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52400" y="314325"/>
            <a:ext cx="847725" cy="6543675"/>
            <a:chOff x="96" y="198"/>
            <a:chExt cx="534" cy="4122"/>
          </a:xfrm>
        </p:grpSpPr>
        <p:sp>
          <p:nvSpPr>
            <p:cNvPr id="2056" name="AutoShape 8"/>
            <p:cNvSpPr>
              <a:spLocks noChangeArrowheads="1"/>
            </p:cNvSpPr>
            <p:nvPr/>
          </p:nvSpPr>
          <p:spPr bwMode="auto">
            <a:xfrm rot="5400000" flipH="1">
              <a:off x="82" y="1995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57" name="AutoShape 9"/>
            <p:cNvSpPr>
              <a:spLocks noChangeArrowheads="1"/>
            </p:cNvSpPr>
            <p:nvPr/>
          </p:nvSpPr>
          <p:spPr bwMode="auto">
            <a:xfrm rot="5400000" flipH="1">
              <a:off x="82" y="258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58" name="AutoShape 10"/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59" name="AutoShape 11"/>
            <p:cNvSpPr>
              <a:spLocks noChangeArrowheads="1"/>
            </p:cNvSpPr>
            <p:nvPr/>
          </p:nvSpPr>
          <p:spPr bwMode="auto">
            <a:xfrm rot="5400000" flipH="1">
              <a:off x="83" y="3775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60" name="AutoShape 12"/>
            <p:cNvSpPr>
              <a:spLocks noChangeArrowheads="1"/>
            </p:cNvSpPr>
            <p:nvPr/>
          </p:nvSpPr>
          <p:spPr bwMode="auto">
            <a:xfrm rot="5400000" flipH="1">
              <a:off x="82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61" name="AutoShape 13"/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62" name="AutoShape 14"/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441325" y="0"/>
            <a:ext cx="276225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 flipH="1">
            <a:off x="547688" y="1703388"/>
            <a:ext cx="8596312" cy="254000"/>
          </a:xfrm>
          <a:prstGeom prst="homePlate">
            <a:avLst>
              <a:gd name="adj" fmla="val 58913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5" name="Oval 17"/>
          <p:cNvSpPr>
            <a:spLocks noChangeArrowheads="1"/>
          </p:cNvSpPr>
          <p:nvPr/>
        </p:nvSpPr>
        <p:spPr bwMode="auto">
          <a:xfrm>
            <a:off x="460375" y="1706563"/>
            <a:ext cx="295275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463550" y="1912938"/>
            <a:ext cx="1905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7" name="Oval 19"/>
          <p:cNvSpPr>
            <a:spLocks noChangeArrowheads="1"/>
          </p:cNvSpPr>
          <p:nvPr/>
        </p:nvSpPr>
        <p:spPr bwMode="auto">
          <a:xfrm>
            <a:off x="9209088" y="1676400"/>
            <a:ext cx="304800" cy="274638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457200" y="1739900"/>
            <a:ext cx="875188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grpSp>
        <p:nvGrpSpPr>
          <p:cNvPr id="1038" name="Group 21"/>
          <p:cNvGrpSpPr>
            <a:grpSpLocks/>
          </p:cNvGrpSpPr>
          <p:nvPr/>
        </p:nvGrpSpPr>
        <p:grpSpPr bwMode="auto">
          <a:xfrm>
            <a:off x="150813" y="0"/>
            <a:ext cx="849312" cy="6858000"/>
            <a:chOff x="95" y="0"/>
            <a:chExt cx="535" cy="4320"/>
          </a:xfrm>
        </p:grpSpPr>
        <p:sp>
          <p:nvSpPr>
            <p:cNvPr id="2070" name="AutoShape 22"/>
            <p:cNvSpPr>
              <a:spLocks noChangeArrowheads="1"/>
            </p:cNvSpPr>
            <p:nvPr/>
          </p:nvSpPr>
          <p:spPr bwMode="auto">
            <a:xfrm rot="-5400000">
              <a:off x="82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71" name="AutoShape 23"/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72" name="AutoShape 24"/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73" name="AutoShape 25"/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74" name="AutoShape 26"/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75" name="AutoShape 27"/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66"/>
                </a:cxn>
                <a:cxn ang="0">
                  <a:pos x="532" y="465"/>
                </a:cxn>
                <a:cxn ang="0">
                  <a:pos x="532" y="201"/>
                </a:cxn>
                <a:cxn ang="0">
                  <a:pos x="172" y="0"/>
                </a:cxn>
                <a:cxn ang="0">
                  <a:pos x="1" y="0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/>
              <a:ahLst/>
              <a:cxnLst>
                <a:cxn ang="0">
                  <a:pos x="457" y="260"/>
                </a:cxn>
                <a:cxn ang="0">
                  <a:pos x="1" y="0"/>
                </a:cxn>
                <a:cxn ang="0">
                  <a:pos x="0" y="264"/>
                </a:cxn>
                <a:cxn ang="0">
                  <a:pos x="457" y="260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ransition spd="med" advClick="0" advTm="7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" grpId="0" animBg="1"/>
      <p:bldP spid="2067" grpId="0" animBg="1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pitchFamily="2" charset="2"/>
        <a:buChar char="b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file:///\\B03PC01\e\Technologie%20synchronis&#233;e\Indus\JPO\02%20-%20Dark%20Star.mp3" TargetMode="External"/><Relationship Id="rId1" Type="http://schemas.microsoft.com/office/2007/relationships/media" Target="file:///\\B03PC01\e\Technologie%20synchronis&#233;e\Indus\JPO\02%20-%20Dark%20Star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fif"/><Relationship Id="rId2" Type="http://schemas.openxmlformats.org/officeDocument/2006/relationships/hyperlink" Target="//donbonscosaumur.sharepoint.com/upload.wikimedia.org/wikipedia/commons/8/82/Airbus_A380_blue_sky.jpg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1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fr-FR" dirty="0"/>
              <a:t>Le BAC PRO : </a:t>
            </a:r>
            <a:r>
              <a:rPr lang="fr-FR" sz="6000" dirty="0">
                <a:solidFill>
                  <a:srgbClr val="FF3300"/>
                </a:solidFill>
              </a:rPr>
              <a:t>PLP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fr-FR" sz="4000" dirty="0">
                <a:solidFill>
                  <a:srgbClr val="FF3300"/>
                </a:solidFill>
              </a:rPr>
              <a:t>P</a:t>
            </a:r>
            <a:r>
              <a:rPr lang="fr-FR" sz="4000" dirty="0">
                <a:solidFill>
                  <a:schemeClr val="tx2"/>
                </a:solidFill>
              </a:rPr>
              <a:t>ilote de </a:t>
            </a:r>
            <a:r>
              <a:rPr lang="fr-FR" sz="4000" dirty="0">
                <a:solidFill>
                  <a:srgbClr val="FF3300"/>
                </a:solidFill>
              </a:rPr>
              <a:t>L</a:t>
            </a:r>
            <a:r>
              <a:rPr lang="fr-FR" sz="4000" dirty="0">
                <a:solidFill>
                  <a:schemeClr val="tx2"/>
                </a:solidFill>
              </a:rPr>
              <a:t>igne de </a:t>
            </a:r>
            <a:r>
              <a:rPr lang="fr-FR" sz="4000" dirty="0">
                <a:solidFill>
                  <a:srgbClr val="FF3300"/>
                </a:solidFill>
              </a:rPr>
              <a:t>P</a:t>
            </a:r>
            <a:r>
              <a:rPr lang="fr-FR" sz="4000" dirty="0">
                <a:solidFill>
                  <a:schemeClr val="tx2"/>
                </a:solidFill>
              </a:rPr>
              <a:t>roduction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fr-FR" dirty="0"/>
              <a:t>Le BAC PRO : </a:t>
            </a:r>
            <a:r>
              <a:rPr lang="fr-FR" sz="6000" dirty="0">
                <a:solidFill>
                  <a:srgbClr val="FF3300"/>
                </a:solidFill>
              </a:rPr>
              <a:t>PCE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fr-FR" sz="4000" dirty="0">
                <a:solidFill>
                  <a:srgbClr val="FF3300"/>
                </a:solidFill>
              </a:rPr>
              <a:t>P</a:t>
            </a:r>
            <a:r>
              <a:rPr lang="fr-FR" sz="4000" dirty="0">
                <a:solidFill>
                  <a:schemeClr val="tx2"/>
                </a:solidFill>
              </a:rPr>
              <a:t>rocédés de la </a:t>
            </a:r>
            <a:r>
              <a:rPr lang="fr-FR" sz="4000" dirty="0">
                <a:solidFill>
                  <a:srgbClr val="FF3300"/>
                </a:solidFill>
              </a:rPr>
              <a:t>C</a:t>
            </a:r>
            <a:r>
              <a:rPr lang="fr-FR" sz="4000" dirty="0">
                <a:solidFill>
                  <a:schemeClr val="tx2"/>
                </a:solidFill>
              </a:rPr>
              <a:t>himie et de l'</a:t>
            </a:r>
            <a:r>
              <a:rPr lang="fr-FR" sz="4000" dirty="0">
                <a:solidFill>
                  <a:srgbClr val="FF3300"/>
                </a:solidFill>
              </a:rPr>
              <a:t>E</a:t>
            </a:r>
            <a:r>
              <a:rPr lang="fr-FR" sz="4000" dirty="0">
                <a:solidFill>
                  <a:schemeClr val="tx2"/>
                </a:solidFill>
              </a:rPr>
              <a:t>au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908720"/>
            <a:ext cx="824388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fr-FR" sz="4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764704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fr-FR" sz="6000" dirty="0"/>
              <a:t>Filière  industrielle</a:t>
            </a:r>
          </a:p>
        </p:txBody>
      </p:sp>
      <p:pic>
        <p:nvPicPr>
          <p:cNvPr id="8" name="Image 7" descr="0logoardillie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27384"/>
            <a:ext cx="2778102" cy="764704"/>
          </a:xfrm>
          <a:prstGeom prst="rect">
            <a:avLst/>
          </a:prstGeom>
        </p:spPr>
      </p:pic>
      <p:pic>
        <p:nvPicPr>
          <p:cNvPr id="6" name="02 - Dark Sta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825" y="4048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02 - Dark Star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50" y="6921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2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1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6">
                <p:cTn id="28" repeatCount="indefinite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numSld="27">
                <p:cTn id="2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7587" grpId="0" uiExpand="1" build="p"/>
      <p:bldP spid="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123728" y="836712"/>
            <a:ext cx="6400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fr-F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BAC PRO </a:t>
            </a:r>
            <a:r>
              <a:rPr lang="fr-FR" sz="48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PCE</a:t>
            </a:r>
          </a:p>
          <a:p>
            <a:pPr>
              <a:defRPr/>
            </a:pPr>
            <a:r>
              <a:rPr kumimoji="1" lang="fr-FR" sz="4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Procédés et Chimie</a:t>
            </a:r>
          </a:p>
        </p:txBody>
      </p:sp>
      <p:sp>
        <p:nvSpPr>
          <p:cNvPr id="13315" name="Text Box 11"/>
          <p:cNvSpPr txBox="1">
            <a:spLocks noChangeArrowheads="1"/>
          </p:cNvSpPr>
          <p:nvPr/>
        </p:nvSpPr>
        <p:spPr bwMode="auto">
          <a:xfrm>
            <a:off x="6948488" y="0"/>
            <a:ext cx="2195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sz="2400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5076056" y="1941269"/>
            <a:ext cx="4067944" cy="440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33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La spécificité Traitement de l’Eau</a:t>
            </a:r>
          </a:p>
          <a:p>
            <a:pPr>
              <a:spcBef>
                <a:spcPct val="50000"/>
              </a:spcBef>
              <a:defRPr/>
            </a:pPr>
            <a:r>
              <a:rPr lang="fr-FR" sz="33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Produire, analyser et contrôler  la potabilité de l’eau , les normes de rejets des eaux usées et d’autres produits chimiques</a:t>
            </a:r>
          </a:p>
        </p:txBody>
      </p:sp>
      <p:pic>
        <p:nvPicPr>
          <p:cNvPr id="21521" name="Picture 1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200" y="2673350"/>
            <a:ext cx="3810000" cy="2857500"/>
          </a:xfrm>
          <a:noFill/>
        </p:spPr>
      </p:pic>
      <p:pic>
        <p:nvPicPr>
          <p:cNvPr id="7" name="Image 6" descr="0logoardilli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778102" cy="764704"/>
          </a:xfrm>
          <a:prstGeom prst="rect">
            <a:avLst/>
          </a:prstGeom>
        </p:spPr>
      </p:pic>
    </p:spTree>
  </p:cSld>
  <p:clrMapOvr>
    <a:masterClrMapping/>
  </p:clrMapOvr>
  <p:transition spd="med" advClick="0" advTm="13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1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1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15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15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19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11"/>
          <p:cNvSpPr txBox="1">
            <a:spLocks noChangeArrowheads="1"/>
          </p:cNvSpPr>
          <p:nvPr/>
        </p:nvSpPr>
        <p:spPr bwMode="auto">
          <a:xfrm>
            <a:off x="6948488" y="0"/>
            <a:ext cx="2195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sz="2400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6012160" y="2780928"/>
            <a:ext cx="2952577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33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Organiser la production de la commande à la livraison</a:t>
            </a:r>
          </a:p>
        </p:txBody>
      </p:sp>
      <p:pic>
        <p:nvPicPr>
          <p:cNvPr id="1026" name="Picture 2" descr="Ligne de production concentré de tomat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916832"/>
            <a:ext cx="5429404" cy="3744416"/>
          </a:xfrm>
          <a:prstGeom prst="rect">
            <a:avLst/>
          </a:prstGeom>
          <a:noFill/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411760" y="836712"/>
            <a:ext cx="6400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fr-F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BAC PRO </a:t>
            </a:r>
            <a:r>
              <a:rPr lang="fr-FR" sz="48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PLP</a:t>
            </a:r>
          </a:p>
          <a:p>
            <a:pPr>
              <a:defRPr/>
            </a:pPr>
            <a:r>
              <a:rPr kumimoji="1" lang="fr-FR" sz="4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Gestion de production</a:t>
            </a:r>
          </a:p>
        </p:txBody>
      </p:sp>
      <p:pic>
        <p:nvPicPr>
          <p:cNvPr id="7" name="Image 6" descr="0logoardilli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778102" cy="764704"/>
          </a:xfrm>
          <a:prstGeom prst="rect">
            <a:avLst/>
          </a:prstGeom>
        </p:spPr>
      </p:pic>
    </p:spTree>
  </p:cSld>
  <p:clrMapOvr>
    <a:masterClrMapping/>
  </p:clrMapOvr>
  <p:transition spd="med" advClick="0" advTm="8922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1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1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9" grpId="0" build="allAtOnce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79388" y="765175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fr-FR" dirty="0">
                <a:solidFill>
                  <a:srgbClr val="FFC000"/>
                </a:solidFill>
              </a:rPr>
              <a:t>Les services des eaux</a:t>
            </a:r>
          </a:p>
        </p:txBody>
      </p:sp>
      <p:pic>
        <p:nvPicPr>
          <p:cNvPr id="78851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8625" y="2276475"/>
            <a:ext cx="3328988" cy="1981200"/>
          </a:xfrm>
          <a:noFill/>
        </p:spPr>
      </p:pic>
      <p:pic>
        <p:nvPicPr>
          <p:cNvPr id="78852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3035828" y="2732923"/>
            <a:ext cx="3072342" cy="1728192"/>
          </a:xfrm>
          <a:noFill/>
        </p:spPr>
      </p:pic>
      <p:pic>
        <p:nvPicPr>
          <p:cNvPr id="19461" name="Picture 5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419872" y="5517232"/>
            <a:ext cx="2235571" cy="1184677"/>
          </a:xfrm>
        </p:spPr>
      </p:pic>
      <p:pic>
        <p:nvPicPr>
          <p:cNvPr id="78854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39750" y="4797425"/>
            <a:ext cx="2808288" cy="1668463"/>
          </a:xfrm>
          <a:noFill/>
        </p:spPr>
      </p:pic>
      <p:pic>
        <p:nvPicPr>
          <p:cNvPr id="78855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372200" y="3933056"/>
            <a:ext cx="2160240" cy="2701382"/>
          </a:xfrm>
        </p:spPr>
      </p:pic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2555776" y="188640"/>
            <a:ext cx="6840538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fr-FR" sz="2600" b="1" dirty="0">
                <a:solidFill>
                  <a:schemeClr val="tx2"/>
                </a:solidFill>
                <a:latin typeface="Impact" pitchFamily="34" charset="0"/>
              </a:rPr>
              <a:t>Ces deux formations permettent de travailler dans des domaines d’activités comme  :</a:t>
            </a:r>
          </a:p>
        </p:txBody>
      </p:sp>
      <p:pic>
        <p:nvPicPr>
          <p:cNvPr id="78863" name="Picture 15" descr="analys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088" y="2320925"/>
            <a:ext cx="273685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 descr="0logoardillier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2778102" cy="764704"/>
          </a:xfrm>
          <a:prstGeom prst="rect">
            <a:avLst/>
          </a:prstGeom>
        </p:spPr>
      </p:pic>
    </p:spTree>
  </p:cSld>
  <p:clrMapOvr>
    <a:masterClrMapping/>
  </p:clrMapOvr>
  <p:transition spd="med" advClick="0" advTm="10766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78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8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5" grpId="0"/>
      <p:bldP spid="788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0" y="2713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38926" name="Picture 14" descr="cosmetique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696" y="2060848"/>
            <a:ext cx="6696744" cy="4452603"/>
          </a:xfrm>
          <a:noFill/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483768" y="116632"/>
            <a:ext cx="6840538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fr-FR" sz="2600" b="1" dirty="0">
                <a:solidFill>
                  <a:schemeClr val="tx2"/>
                </a:solidFill>
                <a:latin typeface="Impact" pitchFamily="34" charset="0"/>
              </a:rPr>
              <a:t>Ces deux formations permettent de travailler dans des domaines d’activités comme  :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187624" y="908720"/>
            <a:ext cx="6332240" cy="782960"/>
          </a:xfrm>
        </p:spPr>
        <p:txBody>
          <a:bodyPr/>
          <a:lstStyle/>
          <a:p>
            <a:pPr algn="ctr">
              <a:defRPr/>
            </a:pPr>
            <a:r>
              <a:rPr lang="fr-FR" dirty="0">
                <a:solidFill>
                  <a:srgbClr val="FF3300"/>
                </a:solidFill>
              </a:rPr>
              <a:t>Les cosmétiques</a:t>
            </a:r>
          </a:p>
        </p:txBody>
      </p:sp>
      <p:pic>
        <p:nvPicPr>
          <p:cNvPr id="9" name="Image 8" descr="0logoardilli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778102" cy="764704"/>
          </a:xfrm>
          <a:prstGeom prst="rect">
            <a:avLst/>
          </a:prstGeom>
        </p:spPr>
      </p:pic>
    </p:spTree>
  </p:cSld>
  <p:clrMapOvr>
    <a:masterClrMapping/>
  </p:clrMapOvr>
  <p:transition spd="med" advClick="0" advTm="4641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8" name="Picture 10" descr="agro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1700808"/>
            <a:ext cx="4897173" cy="3672880"/>
          </a:xfrm>
          <a:noFill/>
        </p:spPr>
      </p:pic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1331640" y="1052736"/>
            <a:ext cx="6248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fr-FR" sz="4000" dirty="0">
                <a:solidFill>
                  <a:srgbClr val="FF3300"/>
                </a:solidFill>
                <a:latin typeface="Impact" pitchFamily="34" charset="0"/>
              </a:rPr>
              <a:t>L’agro-alimentaire</a:t>
            </a:r>
          </a:p>
        </p:txBody>
      </p:sp>
      <p:pic>
        <p:nvPicPr>
          <p:cNvPr id="9218" name="Picture 2" descr="Afficher l'image d'origin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2566" y="3429000"/>
            <a:ext cx="5122332" cy="3429000"/>
          </a:xfrm>
          <a:prstGeom prst="rect">
            <a:avLst/>
          </a:prstGeom>
          <a:noFill/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483768" y="188640"/>
            <a:ext cx="6840538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fr-FR" sz="2600" b="1" dirty="0">
                <a:solidFill>
                  <a:schemeClr val="tx2"/>
                </a:solidFill>
                <a:latin typeface="Impact" pitchFamily="34" charset="0"/>
              </a:rPr>
              <a:t>Ces deux formations permettent de travailler dans des domaines d’activités comme  :</a:t>
            </a:r>
          </a:p>
        </p:txBody>
      </p:sp>
      <p:pic>
        <p:nvPicPr>
          <p:cNvPr id="8" name="Image 7" descr="0logoardillie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778102" cy="764704"/>
          </a:xfrm>
          <a:prstGeom prst="rect">
            <a:avLst/>
          </a:prstGeom>
        </p:spPr>
      </p:pic>
    </p:spTree>
  </p:cSld>
  <p:clrMapOvr>
    <a:masterClrMapping/>
  </p:clrMapOvr>
  <p:transition spd="med" advClick="0" advTm="6657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 build="p" autoUpdateAnimBg="0" advAuto="10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475656" y="1124744"/>
            <a:ext cx="6248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fr-FR" sz="4000" dirty="0">
                <a:solidFill>
                  <a:srgbClr val="FF3300"/>
                </a:solidFill>
                <a:latin typeface="Impact" pitchFamily="34" charset="0"/>
              </a:rPr>
              <a:t>Les industries pharmaceutiques</a:t>
            </a:r>
          </a:p>
        </p:txBody>
      </p:sp>
      <p:pic>
        <p:nvPicPr>
          <p:cNvPr id="48133" name="Picture 5" descr="pharma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2813050"/>
            <a:ext cx="3810000" cy="2578100"/>
          </a:xfrm>
          <a:noFill/>
        </p:spPr>
      </p:pic>
      <p:pic>
        <p:nvPicPr>
          <p:cNvPr id="48135" name="Picture 7" descr="pharma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8263" y="2800350"/>
            <a:ext cx="3600450" cy="2555875"/>
          </a:xfrm>
          <a:noFill/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627784" y="188640"/>
            <a:ext cx="6840538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fr-FR" sz="2600" b="1" dirty="0">
                <a:solidFill>
                  <a:schemeClr val="tx2"/>
                </a:solidFill>
                <a:latin typeface="Impact" pitchFamily="34" charset="0"/>
              </a:rPr>
              <a:t>Ces deux formations permettent de travailler dans des domaines d’activités comme  :</a:t>
            </a:r>
          </a:p>
        </p:txBody>
      </p:sp>
      <p:pic>
        <p:nvPicPr>
          <p:cNvPr id="7" name="Image 6" descr="0logoardillie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778102" cy="764704"/>
          </a:xfrm>
          <a:prstGeom prst="rect">
            <a:avLst/>
          </a:prstGeom>
        </p:spPr>
      </p:pic>
    </p:spTree>
  </p:cSld>
  <p:clrMapOvr>
    <a:masterClrMapping/>
  </p:clrMapOvr>
  <p:transition spd="med" advClick="0" advTm="5703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build="p" autoUpdateAnimBg="0" advAuto="10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1619672" y="1052736"/>
            <a:ext cx="6248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fr-FR" sz="4000" dirty="0">
                <a:solidFill>
                  <a:srgbClr val="FF3300"/>
                </a:solidFill>
                <a:latin typeface="Impact" pitchFamily="34" charset="0"/>
              </a:rPr>
              <a:t>L’Aéronautique</a:t>
            </a:r>
          </a:p>
        </p:txBody>
      </p:sp>
      <p:pic>
        <p:nvPicPr>
          <p:cNvPr id="23556" name="Picture 9">
            <a:hlinkClick r:id="rId2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2741" y="2197100"/>
            <a:ext cx="6386218" cy="4249738"/>
          </a:xfrm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555776" y="116632"/>
            <a:ext cx="6840538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fr-FR" sz="2600" b="1" dirty="0">
                <a:solidFill>
                  <a:schemeClr val="tx2"/>
                </a:solidFill>
                <a:latin typeface="Impact" pitchFamily="34" charset="0"/>
              </a:rPr>
              <a:t>Ces deux formations permettent de travailler dans des domaines d’activités comme  :</a:t>
            </a:r>
          </a:p>
        </p:txBody>
      </p:sp>
      <p:pic>
        <p:nvPicPr>
          <p:cNvPr id="7" name="Image 6" descr="0logoardillie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778102" cy="764704"/>
          </a:xfrm>
          <a:prstGeom prst="rect">
            <a:avLst/>
          </a:prstGeom>
        </p:spPr>
      </p:pic>
    </p:spTree>
  </p:cSld>
  <p:clrMapOvr>
    <a:masterClrMapping/>
  </p:clrMapOvr>
  <p:transition spd="med" advClick="0" advTm="4124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build="p" autoUpdateAnimBg="0" advAuto="100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827584" y="1124744"/>
            <a:ext cx="6248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fr-FR" sz="4000" dirty="0">
                <a:solidFill>
                  <a:srgbClr val="FF3300"/>
                </a:solidFill>
                <a:latin typeface="Impact" pitchFamily="34" charset="0"/>
              </a:rPr>
              <a:t>La viticulture</a:t>
            </a:r>
          </a:p>
        </p:txBody>
      </p:sp>
      <p:pic>
        <p:nvPicPr>
          <p:cNvPr id="6146" name="Picture 2" descr="http://www.schneider-electric.fr/images/pictures/solutions-ts/main/145/embouteillag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132856"/>
            <a:ext cx="6191053" cy="4089354"/>
          </a:xfrm>
          <a:prstGeom prst="rect">
            <a:avLst/>
          </a:prstGeom>
          <a:noFill/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555776" y="188640"/>
            <a:ext cx="6840538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fr-FR" sz="2600" b="1" dirty="0">
                <a:solidFill>
                  <a:schemeClr val="tx2"/>
                </a:solidFill>
                <a:latin typeface="Impact" pitchFamily="34" charset="0"/>
              </a:rPr>
              <a:t>Ces deux formations permettent de travailler dans des domaines d’activités comme  :</a:t>
            </a:r>
          </a:p>
        </p:txBody>
      </p:sp>
      <p:pic>
        <p:nvPicPr>
          <p:cNvPr id="7" name="Image 6" descr="0logoardilli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778102" cy="764704"/>
          </a:xfrm>
          <a:prstGeom prst="rect">
            <a:avLst/>
          </a:prstGeom>
        </p:spPr>
      </p:pic>
    </p:spTree>
  </p:cSld>
  <p:clrMapOvr>
    <a:masterClrMapping/>
  </p:clrMapOvr>
  <p:transition spd="med" advClick="0" advTm="5422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build="p" autoUpdateAnimBg="0" advAuto="100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60232" y="476672"/>
            <a:ext cx="1872208" cy="647700"/>
          </a:xfrm>
        </p:spPr>
        <p:txBody>
          <a:bodyPr/>
          <a:lstStyle/>
          <a:p>
            <a:pPr>
              <a:defRPr/>
            </a:pPr>
            <a:r>
              <a:rPr lang="fr-FR" sz="3600" dirty="0">
                <a:solidFill>
                  <a:srgbClr val="FF3300"/>
                </a:solidFill>
              </a:rPr>
              <a:t>Un BTS</a:t>
            </a:r>
            <a:endParaRPr lang="fr-FR" dirty="0">
              <a:solidFill>
                <a:srgbClr val="FF3300"/>
              </a:solidFill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3131840" y="0"/>
            <a:ext cx="67929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r>
              <a:rPr kumimoji="1" lang="fr-FR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Et  Après ?</a:t>
            </a:r>
          </a:p>
        </p:txBody>
      </p:sp>
      <p:pic>
        <p:nvPicPr>
          <p:cNvPr id="8" name="Image 7" descr="après le PL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100" y="1360447"/>
            <a:ext cx="8470900" cy="3035300"/>
          </a:xfrm>
          <a:prstGeom prst="rect">
            <a:avLst/>
          </a:prstGeom>
        </p:spPr>
      </p:pic>
      <p:pic>
        <p:nvPicPr>
          <p:cNvPr id="9" name="Image 8" descr="après le P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4581128"/>
            <a:ext cx="8460432" cy="204316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572000" y="134076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PLP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644008" y="4653136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PCE</a:t>
            </a:r>
          </a:p>
        </p:txBody>
      </p:sp>
      <p:pic>
        <p:nvPicPr>
          <p:cNvPr id="12" name="Image 11" descr="0logoardillie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778102" cy="76470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Click="0" advTm="2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utoUpdateAnimBg="0" advAuto="0"/>
      <p:bldP spid="55304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838200" y="2060575"/>
            <a:ext cx="83058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600" dirty="0">
                <a:solidFill>
                  <a:schemeClr val="accent1"/>
                </a:solidFill>
                <a:latin typeface="Impact" pitchFamily="34" charset="0"/>
              </a:rPr>
              <a:t>  Les entreprises et les services spécialisés dans le traitement de l’eau</a:t>
            </a:r>
          </a:p>
          <a:p>
            <a:r>
              <a:rPr lang="fr-FR" sz="3600" dirty="0">
                <a:solidFill>
                  <a:schemeClr val="accent1"/>
                </a:solidFill>
                <a:latin typeface="Impact" pitchFamily="34" charset="0"/>
              </a:rPr>
              <a:t>ne sont pas délocalisables.</a:t>
            </a:r>
            <a:endParaRPr lang="fr-FR" sz="3600" dirty="0">
              <a:solidFill>
                <a:srgbClr val="FF3300"/>
              </a:solidFill>
              <a:latin typeface="Impact" pitchFamily="34" charset="0"/>
            </a:endParaRPr>
          </a:p>
          <a:p>
            <a:r>
              <a:rPr lang="fr-FR" sz="3600" dirty="0">
                <a:solidFill>
                  <a:srgbClr val="FF3300"/>
                </a:solidFill>
                <a:latin typeface="Impact" pitchFamily="34" charset="0"/>
              </a:rPr>
              <a:t>ELLES ONT BESOIN DE JEUNES PROFESSIONNELS.</a:t>
            </a:r>
          </a:p>
          <a:p>
            <a:r>
              <a:rPr lang="fr-FR" sz="3600" dirty="0">
                <a:solidFill>
                  <a:srgbClr val="FF3300"/>
                </a:solidFill>
                <a:latin typeface="Impact" pitchFamily="34" charset="0"/>
              </a:rPr>
              <a:t> </a:t>
            </a:r>
          </a:p>
          <a:p>
            <a:endParaRPr lang="fr-FR" sz="3600" dirty="0">
              <a:latin typeface="Impact" pitchFamily="34" charset="0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07505" y="5013176"/>
            <a:ext cx="90364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5400" dirty="0">
                <a:solidFill>
                  <a:schemeClr val="accent5">
                    <a:lumMod val="50000"/>
                  </a:schemeClr>
                </a:solidFill>
                <a:latin typeface="Impact" pitchFamily="34" charset="0"/>
              </a:rPr>
              <a:t>IL Y A DE </a:t>
            </a:r>
            <a:r>
              <a:rPr lang="fr-FR" sz="9600" dirty="0">
                <a:solidFill>
                  <a:schemeClr val="accent5">
                    <a:lumMod val="50000"/>
                  </a:schemeClr>
                </a:solidFill>
                <a:latin typeface="Impact" pitchFamily="34" charset="0"/>
              </a:rPr>
              <a:t>l</a:t>
            </a:r>
            <a:r>
              <a:rPr lang="fr-FR" sz="5400" dirty="0">
                <a:solidFill>
                  <a:schemeClr val="accent5">
                    <a:lumMod val="50000"/>
                  </a:schemeClr>
                </a:solidFill>
                <a:latin typeface="Impact" pitchFamily="34" charset="0"/>
              </a:rPr>
              <a:t> </a:t>
            </a:r>
            <a:r>
              <a:rPr lang="fr-FR" sz="9600" dirty="0">
                <a:solidFill>
                  <a:schemeClr val="accent5">
                    <a:lumMod val="50000"/>
                  </a:schemeClr>
                </a:solidFill>
                <a:latin typeface="Impact" pitchFamily="34" charset="0"/>
              </a:rPr>
              <a:t>’EMPLOI</a:t>
            </a:r>
            <a:r>
              <a:rPr lang="fr-FR" sz="5400" dirty="0">
                <a:solidFill>
                  <a:schemeClr val="accent5">
                    <a:lumMod val="50000"/>
                  </a:schemeClr>
                </a:solidFill>
                <a:latin typeface="Impact" pitchFamily="34" charset="0"/>
              </a:rPr>
              <a:t>.</a:t>
            </a:r>
          </a:p>
        </p:txBody>
      </p:sp>
      <p:pic>
        <p:nvPicPr>
          <p:cNvPr id="5" name="Image 4" descr="0logoardilli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2778102" cy="764704"/>
          </a:xfrm>
          <a:prstGeom prst="rect">
            <a:avLst/>
          </a:prstGeom>
        </p:spPr>
      </p:pic>
    </p:spTree>
  </p:cSld>
  <p:clrMapOvr>
    <a:masterClrMapping/>
  </p:clrMapOvr>
  <p:transition spd="med" advClick="0" advTm="12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549275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fr-FR" sz="4000" dirty="0"/>
              <a:t>Un </a:t>
            </a:r>
            <a:r>
              <a:rPr lang="fr-FR" sz="4000" dirty="0">
                <a:solidFill>
                  <a:srgbClr val="FF3300"/>
                </a:solidFill>
              </a:rPr>
              <a:t>BAC PRO</a:t>
            </a:r>
            <a:r>
              <a:rPr lang="fr-FR" sz="4000" dirty="0"/>
              <a:t> est un </a:t>
            </a:r>
            <a:br>
              <a:rPr lang="fr-FR" sz="4000" dirty="0"/>
            </a:br>
            <a:r>
              <a:rPr lang="fr-FR" sz="4000" dirty="0">
                <a:solidFill>
                  <a:srgbClr val="FF3300"/>
                </a:solidFill>
              </a:rPr>
              <a:t>BACCALAUREAT PROFESSIONNEL</a:t>
            </a:r>
            <a:r>
              <a:rPr lang="fr-FR" sz="4000" dirty="0"/>
              <a:t> 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2204864"/>
            <a:ext cx="7772400" cy="4114800"/>
          </a:xfrm>
        </p:spPr>
        <p:txBody>
          <a:bodyPr/>
          <a:lstStyle/>
          <a:p>
            <a:pPr algn="ctr">
              <a:buFont typeface="Monotype Sorts" pitchFamily="2" charset="2"/>
              <a:buNone/>
              <a:defRPr/>
            </a:pPr>
            <a:r>
              <a:rPr lang="fr-FR" dirty="0">
                <a:solidFill>
                  <a:schemeClr val="accent1"/>
                </a:solidFill>
              </a:rPr>
              <a:t>C’est un diplôme de niveau 4</a:t>
            </a:r>
          </a:p>
          <a:p>
            <a:pPr algn="ctr">
              <a:buFont typeface="Monotype Sorts" pitchFamily="2" charset="2"/>
              <a:buNone/>
              <a:defRPr/>
            </a:pPr>
            <a:r>
              <a:rPr lang="fr-FR" dirty="0">
                <a:solidFill>
                  <a:schemeClr val="accent1"/>
                </a:solidFill>
              </a:rPr>
              <a:t>qui se prépare en 3 ans dans un lycée professionnel</a:t>
            </a:r>
          </a:p>
          <a:p>
            <a:pPr algn="ctr">
              <a:buNone/>
              <a:defRPr/>
            </a:pPr>
            <a:r>
              <a:rPr lang="fr-FR" dirty="0">
                <a:solidFill>
                  <a:schemeClr val="tx2"/>
                </a:solidFill>
              </a:rPr>
              <a:t>suite à une 3</a:t>
            </a:r>
            <a:r>
              <a:rPr lang="fr-FR" baseline="30000" dirty="0">
                <a:solidFill>
                  <a:schemeClr val="tx2"/>
                </a:solidFill>
              </a:rPr>
              <a:t>ème</a:t>
            </a:r>
            <a:r>
              <a:rPr lang="fr-FR" dirty="0">
                <a:solidFill>
                  <a:schemeClr val="tx2"/>
                </a:solidFill>
              </a:rPr>
              <a:t> de collège ou une 3</a:t>
            </a:r>
            <a:r>
              <a:rPr lang="fr-FR" baseline="30000" dirty="0">
                <a:solidFill>
                  <a:schemeClr val="tx2"/>
                </a:solidFill>
              </a:rPr>
              <a:t>ème</a:t>
            </a:r>
            <a:r>
              <a:rPr lang="fr-FR" dirty="0">
                <a:solidFill>
                  <a:schemeClr val="tx2"/>
                </a:solidFill>
              </a:rPr>
              <a:t>  Prépa Métiers</a:t>
            </a:r>
          </a:p>
        </p:txBody>
      </p:sp>
      <p:pic>
        <p:nvPicPr>
          <p:cNvPr id="5" name="Image 4" descr="0logoardilli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778102" cy="764704"/>
          </a:xfrm>
          <a:prstGeom prst="rect">
            <a:avLst/>
          </a:prstGeom>
        </p:spPr>
      </p:pic>
    </p:spTree>
  </p:cSld>
  <p:clrMapOvr>
    <a:masterClrMapping/>
  </p:clrMapOvr>
  <p:transition spd="med" advClick="0" advTm="11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2209800" y="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sz="2400">
                <a:latin typeface="Impact" pitchFamily="34" charset="0"/>
              </a:rPr>
              <a:t>Pour tous renseignements contacter le :</a:t>
            </a:r>
          </a:p>
        </p:txBody>
      </p:sp>
      <p:sp>
        <p:nvSpPr>
          <p:cNvPr id="28676" name="Line 15"/>
          <p:cNvSpPr>
            <a:spLocks noChangeShapeType="1"/>
          </p:cNvSpPr>
          <p:nvPr/>
        </p:nvSpPr>
        <p:spPr bwMode="auto">
          <a:xfrm>
            <a:off x="1835150" y="4652963"/>
            <a:ext cx="58293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8677" name="Rectangle 17"/>
          <p:cNvSpPr>
            <a:spLocks noChangeArrowheads="1"/>
          </p:cNvSpPr>
          <p:nvPr/>
        </p:nvSpPr>
        <p:spPr bwMode="auto">
          <a:xfrm>
            <a:off x="755650" y="4103638"/>
            <a:ext cx="83883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dirty="0">
                <a:latin typeface="Eras Demi ITC" pitchFamily="34" charset="0"/>
                <a:cs typeface="Times New Roman" pitchFamily="18" charset="0"/>
              </a:rPr>
              <a:t>1, Quai du </a:t>
            </a:r>
            <a:r>
              <a:rPr lang="en-US" sz="2400" dirty="0" err="1">
                <a:latin typeface="Eras Demi ITC" pitchFamily="34" charset="0"/>
                <a:cs typeface="Times New Roman" pitchFamily="18" charset="0"/>
              </a:rPr>
              <a:t>Jagueneau</a:t>
            </a:r>
            <a:endParaRPr lang="en-US" sz="2400" dirty="0">
              <a:latin typeface="Eras Demi ITC" pitchFamily="34" charset="0"/>
              <a:cs typeface="Times New Roman" pitchFamily="18" charset="0"/>
            </a:endParaRPr>
          </a:p>
          <a:p>
            <a:r>
              <a:rPr lang="en-US" sz="2400" dirty="0">
                <a:latin typeface="Eras Demi ITC" pitchFamily="34" charset="0"/>
                <a:cs typeface="Times New Roman" pitchFamily="18" charset="0"/>
              </a:rPr>
              <a:t>BP 269</a:t>
            </a:r>
          </a:p>
          <a:p>
            <a:r>
              <a:rPr lang="en-US" sz="2400" dirty="0">
                <a:latin typeface="Eras Demi ITC" pitchFamily="34" charset="0"/>
                <a:cs typeface="Times New Roman" pitchFamily="18" charset="0"/>
              </a:rPr>
              <a:t>49421 SAUMUR </a:t>
            </a:r>
            <a:r>
              <a:rPr lang="en-US" sz="2400" dirty="0" err="1">
                <a:latin typeface="Eras Demi ITC" pitchFamily="34" charset="0"/>
                <a:cs typeface="Times New Roman" pitchFamily="18" charset="0"/>
              </a:rPr>
              <a:t>cedex</a:t>
            </a:r>
            <a:endParaRPr lang="en-US" sz="2400" dirty="0"/>
          </a:p>
          <a:p>
            <a:r>
              <a:rPr lang="en-US" sz="2400" dirty="0">
                <a:latin typeface="Eras Demi ITC" pitchFamily="34" charset="0"/>
                <a:cs typeface="Times New Roman" pitchFamily="18" charset="0"/>
              </a:rPr>
              <a:t>02.41.83.15.00</a:t>
            </a:r>
            <a:r>
              <a:rPr lang="en-US" sz="2400" dirty="0">
                <a:latin typeface="Eras Demi ITC" pitchFamily="34" charset="0"/>
                <a:cs typeface="Times New Roman" pitchFamily="18" charset="0"/>
                <a:sym typeface="Wingdings" pitchFamily="2" charset="2"/>
              </a:rPr>
              <a:t>      </a:t>
            </a:r>
          </a:p>
          <a:p>
            <a:r>
              <a:rPr lang="en-US" sz="2400" dirty="0">
                <a:latin typeface="Eras Demi ITC" pitchFamily="34" charset="0"/>
                <a:cs typeface="Times New Roman" pitchFamily="18" charset="0"/>
                <a:sym typeface="Wingdings" pitchFamily="2" charset="2"/>
              </a:rPr>
              <a:t>  </a:t>
            </a:r>
            <a:r>
              <a:rPr lang="en-US" sz="2400" dirty="0">
                <a:solidFill>
                  <a:srgbClr val="FF6600"/>
                </a:solidFill>
                <a:latin typeface="Eras Demi ITC" pitchFamily="34" charset="0"/>
                <a:cs typeface="Times New Roman" pitchFamily="18" charset="0"/>
                <a:sym typeface="Wingdings" pitchFamily="2" charset="2"/>
              </a:rPr>
              <a:t></a:t>
            </a:r>
            <a:r>
              <a:rPr lang="en-US" sz="2400" dirty="0">
                <a:solidFill>
                  <a:srgbClr val="FF6600"/>
                </a:solidFill>
                <a:latin typeface="Eras Demi ITC" pitchFamily="34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6600"/>
                </a:solidFill>
                <a:latin typeface="Eras Demi ITC" pitchFamily="34" charset="0"/>
                <a:cs typeface="Times New Roman" pitchFamily="18" charset="0"/>
                <a:sym typeface="Wingdings" pitchFamily="2" charset="2"/>
              </a:rPr>
              <a:t>contact@les-ardilliers.org</a:t>
            </a:r>
            <a:endParaRPr lang="en-US" sz="2400" dirty="0">
              <a:solidFill>
                <a:srgbClr val="FF6600"/>
              </a:solidFill>
              <a:sym typeface="Wingdings" pitchFamily="2" charset="2"/>
            </a:endParaRPr>
          </a:p>
          <a:p>
            <a:r>
              <a:rPr lang="en-US" sz="2400" dirty="0">
                <a:solidFill>
                  <a:srgbClr val="FF6600"/>
                </a:solidFill>
                <a:latin typeface="Eras Demi ITC" pitchFamily="34" charset="0"/>
                <a:cs typeface="Times New Roman" pitchFamily="18" charset="0"/>
                <a:sym typeface="Wingdings" pitchFamily="2" charset="2"/>
              </a:rPr>
              <a:t>Site : www.les-ardilliers.org</a:t>
            </a:r>
          </a:p>
        </p:txBody>
      </p:sp>
      <p:pic>
        <p:nvPicPr>
          <p:cNvPr id="7" name="Image 6" descr="0logoardilli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8371158" cy="2304256"/>
          </a:xfrm>
          <a:prstGeom prst="rect">
            <a:avLst/>
          </a:prstGeom>
        </p:spPr>
      </p:pic>
    </p:spTree>
  </p:cSld>
  <p:clrMapOvr>
    <a:masterClrMapping/>
  </p:clrMapOvr>
  <p:transition spd="med" advClick="0" advTm="7062"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556792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fr-FR" dirty="0">
                <a:solidFill>
                  <a:srgbClr val="FF3300"/>
                </a:solidFill>
              </a:rPr>
              <a:t>L ’enseignement </a:t>
            </a:r>
            <a:br>
              <a:rPr lang="fr-FR" dirty="0">
                <a:solidFill>
                  <a:srgbClr val="FF3300"/>
                </a:solidFill>
              </a:rPr>
            </a:br>
            <a:r>
              <a:rPr lang="fr-FR" dirty="0">
                <a:solidFill>
                  <a:srgbClr val="FF3300"/>
                </a:solidFill>
              </a:rPr>
              <a:t>professionnel</a:t>
            </a:r>
            <a:br>
              <a:rPr lang="fr-FR" sz="1000" dirty="0"/>
            </a:br>
            <a:r>
              <a:rPr lang="fr-FR" dirty="0"/>
              <a:t> occupe plus de la </a:t>
            </a:r>
            <a:r>
              <a:rPr lang="fr-FR" dirty="0">
                <a:solidFill>
                  <a:srgbClr val="FF3300"/>
                </a:solidFill>
              </a:rPr>
              <a:t>moitié</a:t>
            </a:r>
            <a:r>
              <a:rPr lang="fr-FR" dirty="0"/>
              <a:t> de l ’emploi du temps</a:t>
            </a:r>
          </a:p>
        </p:txBody>
      </p:sp>
      <p:pic>
        <p:nvPicPr>
          <p:cNvPr id="8220" name="Picture 28" descr="dec2006 03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636912"/>
            <a:ext cx="6840760" cy="4081823"/>
          </a:xfrm>
          <a:noFill/>
        </p:spPr>
      </p:pic>
      <p:pic>
        <p:nvPicPr>
          <p:cNvPr id="5" name="Image 4" descr="0logoardilli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778102" cy="764704"/>
          </a:xfrm>
          <a:prstGeom prst="rect">
            <a:avLst/>
          </a:prstGeom>
        </p:spPr>
      </p:pic>
    </p:spTree>
  </p:cSld>
  <p:clrMapOvr>
    <a:masterClrMapping/>
  </p:clrMapOvr>
  <p:transition spd="med" advClick="0" advTm="9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1412776"/>
            <a:ext cx="4535488" cy="788987"/>
          </a:xfrm>
        </p:spPr>
        <p:txBody>
          <a:bodyPr/>
          <a:lstStyle/>
          <a:p>
            <a:pPr algn="ctr">
              <a:defRPr/>
            </a:pPr>
            <a:r>
              <a:rPr lang="fr-FR" sz="3600" dirty="0">
                <a:solidFill>
                  <a:srgbClr val="FF3300"/>
                </a:solidFill>
              </a:rPr>
              <a:t>22</a:t>
            </a:r>
            <a:r>
              <a:rPr lang="fr-FR" sz="3600" dirty="0"/>
              <a:t> semaines de stage</a:t>
            </a:r>
            <a:br>
              <a:rPr lang="fr-FR" sz="3600" dirty="0"/>
            </a:br>
            <a:r>
              <a:rPr lang="fr-FR" sz="3600" dirty="0"/>
              <a:t>réparties sur 3 ans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4572000" y="2492375"/>
            <a:ext cx="47513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Impact" pitchFamily="34" charset="0"/>
              </a:rPr>
              <a:t>Pour une vraie première</a:t>
            </a:r>
          </a:p>
          <a:p>
            <a:r>
              <a:rPr lang="fr-FR">
                <a:latin typeface="Impact" pitchFamily="34" charset="0"/>
              </a:rPr>
              <a:t>expérience professionnelle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5148064" y="260648"/>
            <a:ext cx="25987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fr-FR" sz="44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Les stages</a:t>
            </a:r>
          </a:p>
        </p:txBody>
      </p:sp>
      <p:pic>
        <p:nvPicPr>
          <p:cNvPr id="56341" name="Picture 21" descr="ia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3608" y="2564904"/>
            <a:ext cx="3810000" cy="1328737"/>
          </a:xfrm>
          <a:noFill/>
        </p:spPr>
      </p:pic>
      <p:sp>
        <p:nvSpPr>
          <p:cNvPr id="56352" name="Text Box 32"/>
          <p:cNvSpPr txBox="1">
            <a:spLocks noChangeArrowheads="1"/>
          </p:cNvSpPr>
          <p:nvPr/>
        </p:nvSpPr>
        <p:spPr bwMode="auto">
          <a:xfrm>
            <a:off x="4787900" y="4149725"/>
            <a:ext cx="47513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>
              <a:latin typeface="Impact" pitchFamily="34" charset="0"/>
            </a:endParaRPr>
          </a:p>
        </p:txBody>
      </p:sp>
      <p:pic>
        <p:nvPicPr>
          <p:cNvPr id="56356" name="Picture 36" descr="1303415442_mauriac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933056"/>
            <a:ext cx="4365625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59" name="Picture 39" descr="crbst_AUTOMATIS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4292600"/>
            <a:ext cx="32385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0logoardillie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778102" cy="764704"/>
          </a:xfrm>
          <a:prstGeom prst="rect">
            <a:avLst/>
          </a:prstGeom>
        </p:spPr>
      </p:pic>
    </p:spTree>
  </p:cSld>
  <p:clrMapOvr>
    <a:masterClrMapping/>
  </p:clrMapOvr>
  <p:transition spd="med" advClick="0" advTm="11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6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6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utoUpdateAnimBg="0"/>
      <p:bldP spid="56327" grpId="0"/>
      <p:bldP spid="56328" grpId="0"/>
      <p:bldP spid="563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485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fr-FR" dirty="0"/>
              <a:t>Pourquoi deux Bac Pro?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87624" y="2348880"/>
            <a:ext cx="7772400" cy="4114800"/>
          </a:xfrm>
          <a:noFill/>
        </p:spPr>
        <p:txBody>
          <a:bodyPr/>
          <a:lstStyle/>
          <a:p>
            <a:pPr algn="ctr">
              <a:lnSpc>
                <a:spcPct val="80000"/>
              </a:lnSpc>
              <a:buFont typeface="Monotype Sorts" pitchFamily="2" charset="2"/>
              <a:buNone/>
            </a:pPr>
            <a:r>
              <a:rPr lang="fr-FR" sz="2800" dirty="0">
                <a:effectLst/>
              </a:rPr>
              <a:t>Les deux formations sont  proches l’une de l’autre.</a:t>
            </a:r>
            <a:br>
              <a:rPr lang="fr-FR" sz="2800" dirty="0">
                <a:effectLst/>
              </a:rPr>
            </a:br>
            <a:r>
              <a:rPr lang="fr-FR" sz="2800" dirty="0">
                <a:effectLst/>
              </a:rPr>
              <a:t>Elles ont un </a:t>
            </a:r>
            <a:r>
              <a:rPr lang="fr-FR" sz="2800" dirty="0">
                <a:solidFill>
                  <a:srgbClr val="FFC000"/>
                </a:solidFill>
                <a:effectLst/>
              </a:rPr>
              <a:t>tronc commun </a:t>
            </a:r>
            <a:r>
              <a:rPr lang="fr-FR" sz="2800" dirty="0">
                <a:effectLst/>
              </a:rPr>
              <a:t>important.</a:t>
            </a:r>
          </a:p>
          <a:p>
            <a:pPr algn="ctr">
              <a:lnSpc>
                <a:spcPct val="80000"/>
              </a:lnSpc>
              <a:buFont typeface="Monotype Sorts" pitchFamily="2" charset="2"/>
              <a:buNone/>
            </a:pPr>
            <a:r>
              <a:rPr lang="fr-FR" sz="2800" dirty="0">
                <a:effectLst/>
              </a:rPr>
              <a:t>La classe de seconde  est commune .</a:t>
            </a:r>
          </a:p>
          <a:p>
            <a:pPr algn="ctr">
              <a:lnSpc>
                <a:spcPct val="80000"/>
              </a:lnSpc>
              <a:buFont typeface="Monotype Sorts" pitchFamily="2" charset="2"/>
              <a:buNone/>
            </a:pPr>
            <a:endParaRPr lang="fr-FR" sz="2800" dirty="0">
              <a:effectLst/>
            </a:endParaRPr>
          </a:p>
          <a:p>
            <a:pPr algn="ctr">
              <a:lnSpc>
                <a:spcPct val="80000"/>
              </a:lnSpc>
              <a:buFont typeface="Monotype Sorts" pitchFamily="2" charset="2"/>
              <a:buNone/>
            </a:pPr>
            <a:r>
              <a:rPr lang="fr-FR" sz="2800" dirty="0">
                <a:effectLst/>
              </a:rPr>
              <a:t>Le BAC PRO </a:t>
            </a:r>
            <a:r>
              <a:rPr lang="fr-FR" sz="2800" dirty="0">
                <a:solidFill>
                  <a:srgbClr val="FF3300"/>
                </a:solidFill>
                <a:effectLst/>
              </a:rPr>
              <a:t>PLP</a:t>
            </a:r>
            <a:r>
              <a:rPr lang="fr-FR" sz="2800" dirty="0">
                <a:effectLst/>
              </a:rPr>
              <a:t> permet de piloter </a:t>
            </a:r>
            <a:r>
              <a:rPr lang="fr-FR" sz="2800" dirty="0">
                <a:solidFill>
                  <a:srgbClr val="CC0099"/>
                </a:solidFill>
                <a:effectLst/>
              </a:rPr>
              <a:t> </a:t>
            </a:r>
            <a:r>
              <a:rPr lang="fr-FR" sz="2800" dirty="0">
                <a:solidFill>
                  <a:schemeClr val="bg2"/>
                </a:solidFill>
                <a:effectLst/>
              </a:rPr>
              <a:t>une ligne de production dans </a:t>
            </a:r>
            <a:r>
              <a:rPr lang="fr-FR" sz="2800" dirty="0">
                <a:solidFill>
                  <a:srgbClr val="CC0099"/>
                </a:solidFill>
                <a:effectLst/>
              </a:rPr>
              <a:t>tous</a:t>
            </a:r>
            <a:r>
              <a:rPr lang="fr-FR" sz="2800" dirty="0">
                <a:solidFill>
                  <a:schemeClr val="bg2"/>
                </a:solidFill>
                <a:effectLst/>
              </a:rPr>
              <a:t> les domaines de l’industrie</a:t>
            </a:r>
          </a:p>
          <a:p>
            <a:pPr algn="ctr">
              <a:lnSpc>
                <a:spcPct val="80000"/>
              </a:lnSpc>
              <a:buFont typeface="Monotype Sorts" pitchFamily="2" charset="2"/>
              <a:buNone/>
            </a:pPr>
            <a:endParaRPr lang="fr-FR" sz="2800" dirty="0">
              <a:solidFill>
                <a:srgbClr val="CC0099"/>
              </a:solidFill>
              <a:effectLst/>
            </a:endParaRPr>
          </a:p>
          <a:p>
            <a:pPr algn="ctr">
              <a:lnSpc>
                <a:spcPct val="80000"/>
              </a:lnSpc>
              <a:buFont typeface="Monotype Sorts" pitchFamily="2" charset="2"/>
              <a:buNone/>
            </a:pPr>
            <a:r>
              <a:rPr lang="fr-FR" sz="2800" dirty="0">
                <a:effectLst/>
              </a:rPr>
              <a:t>Le BAC PRO </a:t>
            </a:r>
            <a:r>
              <a:rPr lang="fr-FR" sz="2800" dirty="0">
                <a:solidFill>
                  <a:srgbClr val="FF3300"/>
                </a:solidFill>
                <a:effectLst/>
              </a:rPr>
              <a:t>PCE</a:t>
            </a:r>
            <a:r>
              <a:rPr lang="fr-FR" sz="2800" dirty="0">
                <a:effectLst/>
              </a:rPr>
              <a:t> est </a:t>
            </a:r>
            <a:r>
              <a:rPr lang="fr-FR" sz="2800" dirty="0">
                <a:solidFill>
                  <a:srgbClr val="CC0099"/>
                </a:solidFill>
                <a:effectLst/>
              </a:rPr>
              <a:t>spécialisé</a:t>
            </a:r>
            <a:r>
              <a:rPr lang="fr-FR" sz="2800" dirty="0">
                <a:solidFill>
                  <a:srgbClr val="FF6600"/>
                </a:solidFill>
                <a:effectLst/>
              </a:rPr>
              <a:t> </a:t>
            </a:r>
            <a:r>
              <a:rPr lang="fr-FR" sz="2800" dirty="0">
                <a:effectLst/>
              </a:rPr>
              <a:t>dans  :</a:t>
            </a:r>
            <a:r>
              <a:rPr lang="fr-FR" sz="2800" dirty="0">
                <a:solidFill>
                  <a:srgbClr val="CC0099"/>
                </a:solidFill>
                <a:effectLst/>
              </a:rPr>
              <a:t> </a:t>
            </a:r>
          </a:p>
          <a:p>
            <a:pPr algn="ctr">
              <a:lnSpc>
                <a:spcPct val="80000"/>
              </a:lnSpc>
              <a:buFont typeface="Monotype Sorts" pitchFamily="2" charset="2"/>
              <a:buNone/>
            </a:pPr>
            <a:r>
              <a:rPr lang="fr-FR" sz="2800" dirty="0">
                <a:solidFill>
                  <a:schemeClr val="bg2"/>
                </a:solidFill>
                <a:effectLst/>
              </a:rPr>
              <a:t>- La gestion de l’eau</a:t>
            </a:r>
          </a:p>
          <a:p>
            <a:pPr algn="ctr">
              <a:lnSpc>
                <a:spcPct val="80000"/>
              </a:lnSpc>
              <a:buFont typeface="Monotype Sorts" pitchFamily="2" charset="2"/>
              <a:buNone/>
            </a:pPr>
            <a:r>
              <a:rPr lang="fr-FR" sz="2800" dirty="0">
                <a:solidFill>
                  <a:schemeClr val="bg2"/>
                </a:solidFill>
                <a:effectLst/>
              </a:rPr>
              <a:t>- La production de produits chimiques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fr-FR" sz="2800" dirty="0">
              <a:effectLst/>
            </a:endParaRPr>
          </a:p>
        </p:txBody>
      </p:sp>
      <p:pic>
        <p:nvPicPr>
          <p:cNvPr id="5" name="Image 4" descr="0logoardilli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778102" cy="764704"/>
          </a:xfrm>
          <a:prstGeom prst="rect">
            <a:avLst/>
          </a:prstGeom>
        </p:spPr>
      </p:pic>
    </p:spTree>
  </p:cSld>
  <p:clrMapOvr>
    <a:masterClrMapping/>
  </p:clrMapOvr>
  <p:transition spd="med" advClick="0" advTm="1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68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68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68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371600" y="404664"/>
            <a:ext cx="77724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kumimoji="1" lang="fr-FR" sz="4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Le tronc commun :</a:t>
            </a:r>
          </a:p>
          <a:p>
            <a:pPr>
              <a:defRPr/>
            </a:pPr>
            <a:r>
              <a:rPr kumimoji="1" lang="fr-FR" sz="4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Conduite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899592" y="1484784"/>
            <a:ext cx="7488832" cy="209288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600" b="1" dirty="0">
                <a:solidFill>
                  <a:srgbClr val="FFC000"/>
                </a:solidFill>
                <a:latin typeface="Impact" pitchFamily="34" charset="0"/>
              </a:rPr>
              <a:t>Mettre en marche, surveiller et arrêter </a:t>
            </a:r>
          </a:p>
          <a:p>
            <a:r>
              <a:rPr lang="fr-FR" sz="2600" b="1" dirty="0">
                <a:latin typeface="Impact" pitchFamily="34" charset="0"/>
              </a:rPr>
              <a:t>des </a:t>
            </a:r>
            <a:r>
              <a:rPr lang="fr-FR" sz="2600" b="1" dirty="0">
                <a:solidFill>
                  <a:srgbClr val="FF3300"/>
                </a:solidFill>
                <a:latin typeface="Impact" pitchFamily="34" charset="0"/>
              </a:rPr>
              <a:t> </a:t>
            </a:r>
            <a:r>
              <a:rPr lang="fr-FR" sz="2600" b="1" dirty="0">
                <a:solidFill>
                  <a:schemeClr val="tx2"/>
                </a:solidFill>
                <a:latin typeface="Impact" pitchFamily="34" charset="0"/>
              </a:rPr>
              <a:t>lignes de productions industrielles</a:t>
            </a:r>
          </a:p>
          <a:p>
            <a:r>
              <a:rPr lang="fr-FR" sz="2600" b="1" dirty="0">
                <a:solidFill>
                  <a:srgbClr val="FF3300"/>
                </a:solidFill>
                <a:latin typeface="Impact" pitchFamily="34" charset="0"/>
              </a:rPr>
              <a:t> </a:t>
            </a:r>
            <a:r>
              <a:rPr lang="fr-FR" sz="2600" b="1" dirty="0">
                <a:solidFill>
                  <a:srgbClr val="FFC000"/>
                </a:solidFill>
                <a:latin typeface="Impact" pitchFamily="34" charset="0"/>
              </a:rPr>
              <a:t>dont</a:t>
            </a:r>
          </a:p>
          <a:p>
            <a:r>
              <a:rPr lang="fr-FR" sz="2600" b="1" dirty="0">
                <a:solidFill>
                  <a:schemeClr val="tx2"/>
                </a:solidFill>
                <a:latin typeface="Impact" pitchFamily="34" charset="0"/>
              </a:rPr>
              <a:t>des installations spécifiques au Traitement de l’Eau et à la chimie.</a:t>
            </a:r>
          </a:p>
        </p:txBody>
      </p:sp>
      <p:pic>
        <p:nvPicPr>
          <p:cNvPr id="19468" name="Picture 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1880" y="3550661"/>
            <a:ext cx="2275433" cy="3033911"/>
          </a:xfrm>
          <a:noFill/>
        </p:spPr>
      </p:pic>
      <p:pic>
        <p:nvPicPr>
          <p:cNvPr id="19486" name="Picture 30" descr="IMG_422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503547" y="3901673"/>
            <a:ext cx="3456385" cy="1944216"/>
          </a:xfrm>
          <a:noFill/>
        </p:spPr>
      </p:pic>
      <p:pic>
        <p:nvPicPr>
          <p:cNvPr id="19488" name="Picture 32" descr="IMG_423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6588224" y="3579987"/>
            <a:ext cx="2376487" cy="1577205"/>
          </a:xfrm>
          <a:noFill/>
        </p:spPr>
      </p:pic>
      <p:pic>
        <p:nvPicPr>
          <p:cNvPr id="8" name="Image 7" descr="0logoardillie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778102" cy="764704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900113" y="1556792"/>
            <a:ext cx="8243887" cy="885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600" b="1" dirty="0">
                <a:solidFill>
                  <a:srgbClr val="FFC000"/>
                </a:solidFill>
                <a:latin typeface="Impact" pitchFamily="34" charset="0"/>
              </a:rPr>
              <a:t>Réaliser le contrôle qualité et le suivi de la production à toutes les étapes .</a:t>
            </a:r>
          </a:p>
        </p:txBody>
      </p:sp>
      <p:pic>
        <p:nvPicPr>
          <p:cNvPr id="20490" name="Picture 10" descr="IMG_423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87624" y="2818334"/>
            <a:ext cx="3529012" cy="1985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1" descr="IMG_42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708920"/>
            <a:ext cx="3560763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2" descr="4_spectr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059832" y="4687044"/>
            <a:ext cx="3671887" cy="206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71600" y="404664"/>
            <a:ext cx="77724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kumimoji="1" lang="fr-FR" sz="4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Le tronc commun :</a:t>
            </a:r>
          </a:p>
          <a:p>
            <a:pPr>
              <a:defRPr/>
            </a:pPr>
            <a:r>
              <a:rPr kumimoji="1" lang="fr-FR" sz="4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Contrôle Qualité</a:t>
            </a:r>
          </a:p>
        </p:txBody>
      </p:sp>
      <p:pic>
        <p:nvPicPr>
          <p:cNvPr id="9" name="Image 8" descr="0logoardillier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778102" cy="76470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Click="0" advTm="11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936050" y="1339320"/>
            <a:ext cx="8172450" cy="12926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600" b="1" dirty="0">
                <a:solidFill>
                  <a:srgbClr val="FFC000"/>
                </a:solidFill>
                <a:latin typeface="Impact" pitchFamily="34" charset="0"/>
              </a:rPr>
              <a:t>Réaliser des opérations </a:t>
            </a:r>
          </a:p>
          <a:p>
            <a:r>
              <a:rPr lang="fr-FR" sz="2600" b="1" dirty="0">
                <a:solidFill>
                  <a:srgbClr val="FFC000"/>
                </a:solidFill>
                <a:latin typeface="Impact" pitchFamily="34" charset="0"/>
              </a:rPr>
              <a:t>de maintenance préventive ou corrective</a:t>
            </a:r>
          </a:p>
          <a:p>
            <a:endParaRPr lang="fr-FR" sz="2600" b="1" dirty="0">
              <a:solidFill>
                <a:srgbClr val="FF3300"/>
              </a:solidFill>
              <a:latin typeface="Impact" pitchFamily="34" charset="0"/>
            </a:endParaRPr>
          </a:p>
        </p:txBody>
      </p:sp>
      <p:pic>
        <p:nvPicPr>
          <p:cNvPr id="13328" name="Picture 16" descr="atelie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3068638"/>
            <a:ext cx="1792287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3" name="Picture 21" descr="IMG_422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5400000">
            <a:off x="2551775" y="3360993"/>
            <a:ext cx="3968441" cy="22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4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40152" y="2348880"/>
            <a:ext cx="2942192" cy="392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763688" y="332656"/>
            <a:ext cx="77724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kumimoji="1" lang="fr-FR" sz="4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Le tronc commun :</a:t>
            </a:r>
          </a:p>
          <a:p>
            <a:pPr>
              <a:defRPr/>
            </a:pPr>
            <a:r>
              <a:rPr kumimoji="1" lang="fr-FR" sz="4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Maintenance</a:t>
            </a:r>
          </a:p>
        </p:txBody>
      </p:sp>
      <p:pic>
        <p:nvPicPr>
          <p:cNvPr id="8" name="Image 7" descr="0logoardillie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778102" cy="764704"/>
          </a:xfrm>
          <a:prstGeom prst="rect">
            <a:avLst/>
          </a:prstGeom>
        </p:spPr>
      </p:pic>
    </p:spTree>
  </p:cSld>
  <p:clrMapOvr>
    <a:masterClrMapping/>
  </p:clrMapOvr>
  <p:transition spd="med" advClick="0" advTm="10359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6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971550" y="1700213"/>
            <a:ext cx="8172450" cy="4924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600" b="1" dirty="0">
                <a:solidFill>
                  <a:srgbClr val="FFC000"/>
                </a:solidFill>
                <a:latin typeface="Impact" pitchFamily="34" charset="0"/>
              </a:rPr>
              <a:t>Création  et  lecture  de  schémas</a:t>
            </a:r>
          </a:p>
        </p:txBody>
      </p:sp>
      <p:pic>
        <p:nvPicPr>
          <p:cNvPr id="52234" name="Picture 10" descr="Schéma filtre à sable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2276872"/>
            <a:ext cx="5328592" cy="373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5" name="Picture 11" descr="filtre à sable complet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30522" y="2132856"/>
            <a:ext cx="3325504" cy="471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71600" y="404664"/>
            <a:ext cx="77724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kumimoji="1" lang="fr-FR" sz="4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Le tronc commun :</a:t>
            </a:r>
          </a:p>
          <a:p>
            <a:pPr>
              <a:defRPr/>
            </a:pPr>
            <a:r>
              <a:rPr kumimoji="1" lang="fr-FR" sz="4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Etude de </a:t>
            </a:r>
            <a:r>
              <a:rPr kumimoji="1" lang="fr-FR" sz="4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process</a:t>
            </a:r>
            <a:endParaRPr kumimoji="1" lang="fr-FR" sz="4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pic>
        <p:nvPicPr>
          <p:cNvPr id="7" name="Image 6" descr="0logoardillie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778102" cy="764704"/>
          </a:xfrm>
          <a:prstGeom prst="rect">
            <a:avLst/>
          </a:prstGeom>
        </p:spPr>
      </p:pic>
    </p:spTree>
  </p:cSld>
  <p:clrMapOvr>
    <a:masterClrMapping/>
  </p:clrMapOvr>
  <p:transition spd="med" advClick="0" advTm="9875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nimBg="1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.4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2.6|1.6|2.2"/>
</p:tagLst>
</file>

<file path=ppt/theme/theme1.xml><?xml version="1.0" encoding="utf-8"?>
<a:theme xmlns:a="http://schemas.openxmlformats.org/drawingml/2006/main" name="Spirale">
  <a:themeElements>
    <a:clrScheme name="Spirale.pot 1">
      <a:dk1>
        <a:srgbClr val="001932"/>
      </a:dk1>
      <a:lt1>
        <a:srgbClr val="FFFFFF"/>
      </a:lt1>
      <a:dk2>
        <a:srgbClr val="2181B7"/>
      </a:dk2>
      <a:lt2>
        <a:srgbClr val="CCFFFF"/>
      </a:lt2>
      <a:accent1>
        <a:srgbClr val="99FFCC"/>
      </a:accent1>
      <a:accent2>
        <a:srgbClr val="01B0FF"/>
      </a:accent2>
      <a:accent3>
        <a:srgbClr val="ABC1D8"/>
      </a:accent3>
      <a:accent4>
        <a:srgbClr val="DADADA"/>
      </a:accent4>
      <a:accent5>
        <a:srgbClr val="CAFFE2"/>
      </a:accent5>
      <a:accent6>
        <a:srgbClr val="019FE7"/>
      </a:accent6>
      <a:hlink>
        <a:srgbClr val="6666FF"/>
      </a:hlink>
      <a:folHlink>
        <a:srgbClr val="1C6D9A"/>
      </a:folHlink>
    </a:clrScheme>
    <a:fontScheme name="Spirale.pot">
      <a:majorFont>
        <a:latin typeface="Impact"/>
        <a:ea typeface=""/>
        <a:cs typeface=""/>
      </a:majorFont>
      <a:minorFont>
        <a:latin typeface="Impac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pirale.pot 1">
        <a:dk1>
          <a:srgbClr val="001932"/>
        </a:dk1>
        <a:lt1>
          <a:srgbClr val="FFFFFF"/>
        </a:lt1>
        <a:dk2>
          <a:srgbClr val="2181B7"/>
        </a:dk2>
        <a:lt2>
          <a:srgbClr val="CCFFFF"/>
        </a:lt2>
        <a:accent1>
          <a:srgbClr val="99FFCC"/>
        </a:accent1>
        <a:accent2>
          <a:srgbClr val="01B0FF"/>
        </a:accent2>
        <a:accent3>
          <a:srgbClr val="ABC1D8"/>
        </a:accent3>
        <a:accent4>
          <a:srgbClr val="DADADA"/>
        </a:accent4>
        <a:accent5>
          <a:srgbClr val="CAFFE2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irale.pot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66699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B9B9E7"/>
        </a:accent6>
        <a:hlink>
          <a:srgbClr val="CC00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ral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rale.pot 4">
        <a:dk1>
          <a:srgbClr val="000000"/>
        </a:dk1>
        <a:lt1>
          <a:srgbClr val="FFFFCC"/>
        </a:lt1>
        <a:dk2>
          <a:srgbClr val="FF6600"/>
        </a:dk2>
        <a:lt2>
          <a:srgbClr val="333300"/>
        </a:lt2>
        <a:accent1>
          <a:srgbClr val="800000"/>
        </a:accent1>
        <a:accent2>
          <a:srgbClr val="CC6600"/>
        </a:accent2>
        <a:accent3>
          <a:srgbClr val="FFFFE2"/>
        </a:accent3>
        <a:accent4>
          <a:srgbClr val="000000"/>
        </a:accent4>
        <a:accent5>
          <a:srgbClr val="C0AAAA"/>
        </a:accent5>
        <a:accent6>
          <a:srgbClr val="B95C00"/>
        </a:accent6>
        <a:hlink>
          <a:srgbClr val="8080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rale.pot 5">
        <a:dk1>
          <a:srgbClr val="1C3956"/>
        </a:dk1>
        <a:lt1>
          <a:srgbClr val="FFFFFF"/>
        </a:lt1>
        <a:dk2>
          <a:srgbClr val="003366"/>
        </a:dk2>
        <a:lt2>
          <a:srgbClr val="DDDDDD"/>
        </a:lt2>
        <a:accent1>
          <a:srgbClr val="3D7CBB"/>
        </a:accent1>
        <a:accent2>
          <a:srgbClr val="00152A"/>
        </a:accent2>
        <a:accent3>
          <a:srgbClr val="AAADB8"/>
        </a:accent3>
        <a:accent4>
          <a:srgbClr val="DADADA"/>
        </a:accent4>
        <a:accent5>
          <a:srgbClr val="AFBFDA"/>
        </a:accent5>
        <a:accent6>
          <a:srgbClr val="001225"/>
        </a:accent6>
        <a:hlink>
          <a:srgbClr val="33CCCC"/>
        </a:hlink>
        <a:folHlink>
          <a:srgbClr val="96B9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irale.pot 6">
        <a:dk1>
          <a:srgbClr val="000000"/>
        </a:dk1>
        <a:lt1>
          <a:srgbClr val="FFFFFF"/>
        </a:lt1>
        <a:dk2>
          <a:srgbClr val="440044"/>
        </a:dk2>
        <a:lt2>
          <a:srgbClr val="491D49"/>
        </a:lt2>
        <a:accent1>
          <a:srgbClr val="9D9DBD"/>
        </a:accent1>
        <a:accent2>
          <a:srgbClr val="14213C"/>
        </a:accent2>
        <a:accent3>
          <a:srgbClr val="FFFFFF"/>
        </a:accent3>
        <a:accent4>
          <a:srgbClr val="000000"/>
        </a:accent4>
        <a:accent5>
          <a:srgbClr val="CCCCDB"/>
        </a:accent5>
        <a:accent6>
          <a:srgbClr val="111D35"/>
        </a:accent6>
        <a:hlink>
          <a:srgbClr val="666699"/>
        </a:hlink>
        <a:folHlink>
          <a:srgbClr val="DBDB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rale.pot 7">
        <a:dk1>
          <a:srgbClr val="000000"/>
        </a:dk1>
        <a:lt1>
          <a:srgbClr val="FFFFFF"/>
        </a:lt1>
        <a:dk2>
          <a:srgbClr val="000000"/>
        </a:dk2>
        <a:lt2>
          <a:srgbClr val="001A00"/>
        </a:lt2>
        <a:accent1>
          <a:srgbClr val="339966"/>
        </a:accent1>
        <a:accent2>
          <a:srgbClr val="003300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002D00"/>
        </a:accent6>
        <a:hlink>
          <a:srgbClr val="FF9933"/>
        </a:hlink>
        <a:folHlink>
          <a:srgbClr val="AFE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rale.pot 8">
        <a:dk1>
          <a:srgbClr val="000000"/>
        </a:dk1>
        <a:lt1>
          <a:srgbClr val="FFFFFF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D60093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C20085"/>
        </a:accent6>
        <a:hlink>
          <a:srgbClr val="9966FF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8A593AE261724A8F4BB170BB645520" ma:contentTypeVersion="10" ma:contentTypeDescription="Crée un document." ma:contentTypeScope="" ma:versionID="ac6cd1c8571d49f420bc739f1d80ba5c">
  <xsd:schema xmlns:xsd="http://www.w3.org/2001/XMLSchema" xmlns:xs="http://www.w3.org/2001/XMLSchema" xmlns:p="http://schemas.microsoft.com/office/2006/metadata/properties" xmlns:ns2="568f948e-08b1-4a5c-9845-93226af8decc" targetNamespace="http://schemas.microsoft.com/office/2006/metadata/properties" ma:root="true" ma:fieldsID="26a4e008264f48d43f8eac7209afee95" ns2:_="">
    <xsd:import namespace="568f948e-08b1-4a5c-9845-93226af8de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8f948e-08b1-4a5c-9845-93226af8de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0F4541-A312-4B5D-A716-69CC1A82B42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66EE6CD-2C20-4093-92F8-F2371D5EFA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6BE6D3-192C-43E5-9EE7-880382C8A0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8f948e-08b1-4a5c-9845-93226af8de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Office\Modèles\Modèles de présentation\SPIRALE.POT</Template>
  <TotalTime>11808</TotalTime>
  <Words>437</Words>
  <Application>Microsoft Office PowerPoint</Application>
  <PresentationFormat>Affichage à l'écran (4:3)</PresentationFormat>
  <Paragraphs>75</Paragraphs>
  <Slides>20</Slides>
  <Notes>1</Notes>
  <HiddenSlides>0</HiddenSlides>
  <MMClips>2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 Narrow</vt:lpstr>
      <vt:lpstr>Eras Demi ITC</vt:lpstr>
      <vt:lpstr>Impact</vt:lpstr>
      <vt:lpstr>Monotype Sorts</vt:lpstr>
      <vt:lpstr>Times New Roman</vt:lpstr>
      <vt:lpstr>Spirale</vt:lpstr>
      <vt:lpstr>Filière  industrielle</vt:lpstr>
      <vt:lpstr>Un BAC PRO est un  BACCALAUREAT PROFESSIONNEL </vt:lpstr>
      <vt:lpstr>L ’enseignement  professionnel  occupe plus de la moitié de l ’emploi du temps</vt:lpstr>
      <vt:lpstr>22 semaines de stage réparties sur 3 ans</vt:lpstr>
      <vt:lpstr>Pourquoi deux Bac Pro?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services des eaux</vt:lpstr>
      <vt:lpstr>Les cosmétiques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LP Les Ardilliers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BEP MICBTE</dc:title>
  <dc:creator>SDP06</dc:creator>
  <cp:lastModifiedBy>Florence TRAVERS</cp:lastModifiedBy>
  <cp:revision>691</cp:revision>
  <dcterms:created xsi:type="dcterms:W3CDTF">2003-02-10T11:31:07Z</dcterms:created>
  <dcterms:modified xsi:type="dcterms:W3CDTF">2021-05-04T07:19:58Z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0x010100BD8A593AE261724A8F4BB170BB645520</vt:lpwstr>
  </property>
</Properties>
</file>